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465" r:id="rId2"/>
    <p:sldId id="316" r:id="rId3"/>
    <p:sldId id="315" r:id="rId4"/>
    <p:sldId id="319" r:id="rId5"/>
    <p:sldId id="318" r:id="rId6"/>
    <p:sldId id="281" r:id="rId7"/>
    <p:sldId id="321" r:id="rId8"/>
    <p:sldId id="325" r:id="rId9"/>
    <p:sldId id="327" r:id="rId10"/>
    <p:sldId id="270" r:id="rId11"/>
  </p:sldIdLst>
  <p:sldSz cx="12192000" cy="6858000"/>
  <p:notesSz cx="6858000" cy="9144000"/>
  <p:embeddedFontLst>
    <p:embeddedFont>
      <p:font typeface="UTM Avo" panose="02040603050506020204" pitchFamily="18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19"/>
    <a:srgbClr val="FFFBF7"/>
    <a:srgbClr val="FFFFFF"/>
    <a:srgbClr val="FF7707"/>
    <a:srgbClr val="FFAF6C"/>
    <a:srgbClr val="FFFF99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1" autoAdjust="0"/>
    <p:restoredTop sz="94660"/>
  </p:normalViewPr>
  <p:slideViewPr>
    <p:cSldViewPr snapToGrid="0">
      <p:cViewPr>
        <p:scale>
          <a:sx n="100" d="100"/>
          <a:sy n="100" d="100"/>
        </p:scale>
        <p:origin x="108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1447" y="-90897"/>
            <a:ext cx="12613688" cy="70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Google Shape;18;p7"/>
          <p:cNvSpPr/>
          <p:nvPr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4F11CB1-6674-41A0-B88C-9053AF572730}"/>
              </a:ext>
            </a:extLst>
          </p:cNvPr>
          <p:cNvSpPr/>
          <p:nvPr userDrawn="1"/>
        </p:nvSpPr>
        <p:spPr>
          <a:xfrm>
            <a:off x="11254569" y="0"/>
            <a:ext cx="1069731" cy="1529862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2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2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preserve="1" userDrawn="1">
  <p:cSld name="2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preserve="1" userDrawn="1">
  <p:cSld name="2_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1F7F18-CCB7-414F-B16B-64885FE5F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1448" y="-90897"/>
            <a:ext cx="12613690" cy="709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D805BF-682A-40E7-A8E6-EFFF65BEC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BDF3-D54A-4F8A-9ACC-26F0AF542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E62C5-69E7-4A83-8593-17810131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935-5503-46B3-AA64-FDD06962785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4EA7C-0BEB-441A-8A40-755387E1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6656-9747-40E9-A931-748DC0D7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36E4766-883B-4D27-9EF0-95A9BD22266C}"/>
              </a:ext>
            </a:extLst>
          </p:cNvPr>
          <p:cNvSpPr/>
          <p:nvPr userDrawn="1"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4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B350663-EC9A-4C44-B607-B63DB2B7F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04"/>
            <a:ext cx="12184879" cy="68539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246000-100C-40C4-BEF3-5A3E38B6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DF0F9-3FE1-432B-9703-5AE876434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5A5E0-2AFF-4AB5-ACE6-7DA7CD46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935-5503-46B3-AA64-FDD06962785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69C67-F520-4179-9639-626A9980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F03E5-824A-4731-8801-F2B2084D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E5A00-8F8E-42AF-90E2-066651466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880EE-B25B-4758-91EB-EBD63587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255D9-F2D3-47EC-8DB1-5B378E86D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8935-5503-46B3-AA64-FDD06962785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2A118-F643-4454-B34F-A87946B13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72231-B6D0-41EB-A4EC-39B7F5689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49" r:id="rId5"/>
    <p:sldLayoutId id="214748368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AAC7166-F503-422D-BDE1-A83D50999971}"/>
              </a:ext>
            </a:extLst>
          </p:cNvPr>
          <p:cNvSpPr/>
          <p:nvPr/>
        </p:nvSpPr>
        <p:spPr>
          <a:xfrm>
            <a:off x="9976569" y="0"/>
            <a:ext cx="1848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TM Avo"/>
                <a:ea typeface="+mn-ea"/>
                <a:cs typeface="+mn-cs"/>
              </a:rPr>
              <a:t>TOÁN 6</a:t>
            </a:r>
          </a:p>
        </p:txBody>
      </p:sp>
      <p:sp>
        <p:nvSpPr>
          <p:cNvPr id="10" name="Google Shape;54;p1">
            <a:extLst>
              <a:ext uri="{FF2B5EF4-FFF2-40B4-BE49-F238E27FC236}">
                <a16:creationId xmlns:a16="http://schemas.microsoft.com/office/drawing/2014/main" id="{53DE932C-97F4-4C5F-AB8E-16439751F019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176605" y="1290638"/>
            <a:ext cx="11838789" cy="2889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5200" b="1" dirty="0" err="1">
                <a:solidFill>
                  <a:srgbClr val="002060"/>
                </a:solidFill>
              </a:rPr>
              <a:t>Tuần</a:t>
            </a:r>
            <a:r>
              <a:rPr lang="en-US" sz="5200" b="1" dirty="0">
                <a:solidFill>
                  <a:srgbClr val="002060"/>
                </a:solidFill>
              </a:rPr>
              <a:t> 10</a:t>
            </a:r>
            <a:endParaRPr sz="52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  <a:buSzPts val="990"/>
            </a:pPr>
            <a:r>
              <a:rPr lang="en-US" sz="5200" b="1" dirty="0" err="1">
                <a:solidFill>
                  <a:srgbClr val="FF0000"/>
                </a:solidFill>
              </a:rPr>
              <a:t>Bài</a:t>
            </a:r>
            <a:r>
              <a:rPr lang="en-US" sz="5200" b="1" dirty="0">
                <a:solidFill>
                  <a:srgbClr val="FF0000"/>
                </a:solidFill>
              </a:rPr>
              <a:t> 4: </a:t>
            </a:r>
            <a:r>
              <a:rPr lang="en-US" sz="5200" b="1" dirty="0" err="1">
                <a:solidFill>
                  <a:srgbClr val="FF0000"/>
                </a:solidFill>
              </a:rPr>
              <a:t>Hình</a:t>
            </a:r>
            <a:r>
              <a:rPr lang="en-US" sz="5200" b="1" dirty="0">
                <a:solidFill>
                  <a:srgbClr val="FF0000"/>
                </a:solidFill>
              </a:rPr>
              <a:t> thang </a:t>
            </a:r>
            <a:r>
              <a:rPr lang="en-US" sz="5200" b="1" dirty="0" err="1">
                <a:solidFill>
                  <a:srgbClr val="FF0000"/>
                </a:solidFill>
              </a:rPr>
              <a:t>cân</a:t>
            </a:r>
            <a:r>
              <a:rPr lang="en-US" sz="5200" b="1" dirty="0">
                <a:solidFill>
                  <a:srgbClr val="FF0000"/>
                </a:solidFill>
              </a:rPr>
              <a:t> – </a:t>
            </a:r>
            <a:r>
              <a:rPr lang="en-US" sz="5200" b="1" dirty="0" err="1">
                <a:solidFill>
                  <a:srgbClr val="FF0000"/>
                </a:solidFill>
              </a:rPr>
              <a:t>Tiết</a:t>
            </a:r>
            <a:r>
              <a:rPr lang="en-US" sz="5200" b="1" dirty="0">
                <a:solidFill>
                  <a:srgbClr val="FF0000"/>
                </a:solidFill>
              </a:rPr>
              <a:t> 1 </a:t>
            </a:r>
            <a:endParaRPr sz="5200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12552E-E0CC-49FB-9363-BCBA9A783E5F}"/>
              </a:ext>
            </a:extLst>
          </p:cNvPr>
          <p:cNvSpPr/>
          <p:nvPr/>
        </p:nvSpPr>
        <p:spPr>
          <a:xfrm>
            <a:off x="10900861" y="644307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+mj-lt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82012022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FC659F-59EC-4D6D-8AEB-23C5B73084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71529" y="2909991"/>
            <a:ext cx="9144000" cy="89852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8119"/>
                </a:solidFill>
              </a:rPr>
              <a:t>Hoc10 </a:t>
            </a:r>
            <a:r>
              <a:rPr lang="en-US" sz="4800" b="1" dirty="0" err="1">
                <a:solidFill>
                  <a:srgbClr val="FF8119"/>
                </a:solidFill>
              </a:rPr>
              <a:t>chúc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các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em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học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tốt</a:t>
            </a:r>
            <a:r>
              <a:rPr lang="en-US" sz="4800" b="1" dirty="0">
                <a:solidFill>
                  <a:srgbClr val="FF8119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9257824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6A75-322A-4AE5-9E18-29040AB9FB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4007" y="32680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7707"/>
                </a:solidFill>
              </a:rPr>
              <a:t>I. </a:t>
            </a:r>
            <a:r>
              <a:rPr lang="en-US" dirty="0" err="1">
                <a:solidFill>
                  <a:srgbClr val="FF7707"/>
                </a:solidFill>
              </a:rPr>
              <a:t>Nhận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biết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hình</a:t>
            </a:r>
            <a:r>
              <a:rPr lang="en-US" dirty="0">
                <a:solidFill>
                  <a:srgbClr val="FF7707"/>
                </a:solidFill>
              </a:rPr>
              <a:t> thang </a:t>
            </a:r>
            <a:r>
              <a:rPr lang="en-US" dirty="0" err="1">
                <a:solidFill>
                  <a:srgbClr val="FF7707"/>
                </a:solidFill>
              </a:rPr>
              <a:t>cân</a:t>
            </a:r>
            <a:endParaRPr lang="en-US" dirty="0">
              <a:solidFill>
                <a:srgbClr val="FF7707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F2B96-F4E4-42D3-B433-D8760951D9FF}"/>
              </a:ext>
            </a:extLst>
          </p:cNvPr>
          <p:cNvGrpSpPr/>
          <p:nvPr/>
        </p:nvGrpSpPr>
        <p:grpSpPr>
          <a:xfrm>
            <a:off x="398506" y="1333464"/>
            <a:ext cx="1774552" cy="833501"/>
            <a:chOff x="707391" y="1395398"/>
            <a:chExt cx="1257365" cy="590580"/>
          </a:xfrm>
        </p:grpSpPr>
        <p:pic>
          <p:nvPicPr>
            <p:cNvPr id="4" name="Picture 3" descr="A picture containing pool ball&#10;&#10;Description automatically generated">
              <a:extLst>
                <a:ext uri="{FF2B5EF4-FFF2-40B4-BE49-F238E27FC236}">
                  <a16:creationId xmlns:a16="http://schemas.microsoft.com/office/drawing/2014/main" id="{592847CD-C8E6-4FDF-A7C6-63F66187A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1" y="1395398"/>
              <a:ext cx="1257365" cy="59058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149160-9433-40A1-9F15-FC1BF2E7349F}"/>
                </a:ext>
              </a:extLst>
            </p:cNvPr>
            <p:cNvSpPr/>
            <p:nvPr/>
          </p:nvSpPr>
          <p:spPr>
            <a:xfrm>
              <a:off x="1285633" y="1539462"/>
              <a:ext cx="496173" cy="3707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65B8ADA-F91B-4EF1-B8EC-644B5CD4E1F8}"/>
              </a:ext>
            </a:extLst>
          </p:cNvPr>
          <p:cNvSpPr txBox="1"/>
          <p:nvPr/>
        </p:nvSpPr>
        <p:spPr>
          <a:xfrm>
            <a:off x="2053481" y="1442915"/>
            <a:ext cx="9985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Gấp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miếng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bìa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dạng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chữ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nhật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ABCD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sao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cho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đỉnh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trùng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đỉnh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đỉnh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trùng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đỉnh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xem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 30a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). Ta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nhận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được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miếng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bìa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EADG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ở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 30b.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E9CF88-B964-46D1-BAF8-2C44D777A1D8}"/>
              </a:ext>
            </a:extLst>
          </p:cNvPr>
          <p:cNvSpPr/>
          <p:nvPr/>
        </p:nvSpPr>
        <p:spPr>
          <a:xfrm>
            <a:off x="3512459" y="2965903"/>
            <a:ext cx="5065486" cy="35269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446569-3700-40F5-8DE4-9531030BEE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6045202" y="2965903"/>
            <a:ext cx="0" cy="352697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C4D4F6AA-2E11-4994-89B6-22337A024BC3}"/>
              </a:ext>
            </a:extLst>
          </p:cNvPr>
          <p:cNvSpPr/>
          <p:nvPr/>
        </p:nvSpPr>
        <p:spPr>
          <a:xfrm rot="10419576">
            <a:off x="4978399" y="4180113"/>
            <a:ext cx="2394855" cy="1451429"/>
          </a:xfrm>
          <a:prstGeom prst="arc">
            <a:avLst>
              <a:gd name="adj1" fmla="val 12057202"/>
              <a:gd name="adj2" fmla="val 21181021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165839-65E0-44A1-A9AD-69FA85405FA1}"/>
              </a:ext>
            </a:extLst>
          </p:cNvPr>
          <p:cNvSpPr/>
          <p:nvPr/>
        </p:nvSpPr>
        <p:spPr>
          <a:xfrm>
            <a:off x="6037447" y="2965903"/>
            <a:ext cx="2540497" cy="35269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F9DF4C-E570-4FA7-9EA1-A2D9923E9D3E}"/>
              </a:ext>
            </a:extLst>
          </p:cNvPr>
          <p:cNvSpPr txBox="1"/>
          <p:nvPr/>
        </p:nvSpPr>
        <p:spPr>
          <a:xfrm>
            <a:off x="3048535" y="2662830"/>
            <a:ext cx="6386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A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75B14D-665A-40BC-88EA-323A37E5BAF4}"/>
              </a:ext>
            </a:extLst>
          </p:cNvPr>
          <p:cNvSpPr txBox="1"/>
          <p:nvPr/>
        </p:nvSpPr>
        <p:spPr>
          <a:xfrm>
            <a:off x="8639750" y="2666411"/>
            <a:ext cx="6386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B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740A00-2731-44B1-AB57-5AA344E01A59}"/>
              </a:ext>
            </a:extLst>
          </p:cNvPr>
          <p:cNvSpPr txBox="1"/>
          <p:nvPr/>
        </p:nvSpPr>
        <p:spPr>
          <a:xfrm>
            <a:off x="5603546" y="2666581"/>
            <a:ext cx="6386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E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2B240A-B77C-404C-90AC-610DCBE90AA1}"/>
              </a:ext>
            </a:extLst>
          </p:cNvPr>
          <p:cNvSpPr txBox="1"/>
          <p:nvPr/>
        </p:nvSpPr>
        <p:spPr>
          <a:xfrm>
            <a:off x="1529544" y="6168571"/>
            <a:ext cx="1287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 30a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A542B7-8CFF-442C-9723-90C86C5CAE27}"/>
              </a:ext>
            </a:extLst>
          </p:cNvPr>
          <p:cNvSpPr txBox="1"/>
          <p:nvPr/>
        </p:nvSpPr>
        <p:spPr>
          <a:xfrm>
            <a:off x="9350948" y="6168571"/>
            <a:ext cx="1287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 30b</a:t>
            </a:r>
          </a:p>
        </p:txBody>
      </p:sp>
    </p:spTree>
    <p:extLst>
      <p:ext uri="{BB962C8B-B14F-4D97-AF65-F5344CB8AC3E}">
        <p14:creationId xmlns:p14="http://schemas.microsoft.com/office/powerpoint/2010/main" val="32037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32 -0.00833 L 0.45873 -0.00833 " pathEditMode="fixed" rAng="0" ptsTypes="AA">
                                      <p:cBhvr>
                                        <p:cTn id="17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46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965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3" grpId="1" animBg="1"/>
      <p:bldP spid="26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165839-65E0-44A1-A9AD-69FA85405FA1}"/>
              </a:ext>
            </a:extLst>
          </p:cNvPr>
          <p:cNvSpPr/>
          <p:nvPr/>
        </p:nvSpPr>
        <p:spPr>
          <a:xfrm>
            <a:off x="4600531" y="2806249"/>
            <a:ext cx="2540497" cy="35269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86A75-322A-4AE5-9E18-29040AB9FB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1806" y="38419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7707"/>
                </a:solidFill>
              </a:rPr>
              <a:t>I. </a:t>
            </a:r>
            <a:r>
              <a:rPr lang="en-US" dirty="0" err="1">
                <a:solidFill>
                  <a:srgbClr val="FF7707"/>
                </a:solidFill>
              </a:rPr>
              <a:t>Nhận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biết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hình</a:t>
            </a:r>
            <a:r>
              <a:rPr lang="en-US" dirty="0">
                <a:solidFill>
                  <a:srgbClr val="FF7707"/>
                </a:solidFill>
              </a:rPr>
              <a:t> thang </a:t>
            </a:r>
            <a:r>
              <a:rPr lang="en-US" dirty="0" err="1">
                <a:solidFill>
                  <a:srgbClr val="FF7707"/>
                </a:solidFill>
              </a:rPr>
              <a:t>cân</a:t>
            </a:r>
            <a:endParaRPr lang="en-US" dirty="0">
              <a:solidFill>
                <a:srgbClr val="FF7707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F2B96-F4E4-42D3-B433-D8760951D9FF}"/>
              </a:ext>
            </a:extLst>
          </p:cNvPr>
          <p:cNvGrpSpPr/>
          <p:nvPr/>
        </p:nvGrpSpPr>
        <p:grpSpPr>
          <a:xfrm>
            <a:off x="398506" y="1440411"/>
            <a:ext cx="1774552" cy="833501"/>
            <a:chOff x="707391" y="1395398"/>
            <a:chExt cx="1257365" cy="590580"/>
          </a:xfrm>
        </p:grpSpPr>
        <p:pic>
          <p:nvPicPr>
            <p:cNvPr id="4" name="Picture 3" descr="A picture containing pool ball&#10;&#10;Description automatically generated">
              <a:extLst>
                <a:ext uri="{FF2B5EF4-FFF2-40B4-BE49-F238E27FC236}">
                  <a16:creationId xmlns:a16="http://schemas.microsoft.com/office/drawing/2014/main" id="{592847CD-C8E6-4FDF-A7C6-63F66187A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1" y="1395398"/>
              <a:ext cx="1257365" cy="59058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149160-9433-40A1-9F15-FC1BF2E7349F}"/>
                </a:ext>
              </a:extLst>
            </p:cNvPr>
            <p:cNvSpPr/>
            <p:nvPr/>
          </p:nvSpPr>
          <p:spPr>
            <a:xfrm>
              <a:off x="1285633" y="1539462"/>
              <a:ext cx="496173" cy="3707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65B8ADA-F91B-4EF1-B8EC-644B5CD4E1F8}"/>
              </a:ext>
            </a:extLst>
          </p:cNvPr>
          <p:cNvSpPr txBox="1"/>
          <p:nvPr/>
        </p:nvSpPr>
        <p:spPr>
          <a:xfrm>
            <a:off x="2053481" y="1442915"/>
            <a:ext cx="8923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b)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Cắt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miếng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bìa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tam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giác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ADH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từ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miếng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bìa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EADG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xem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 30c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740A00-2731-44B1-AB57-5AA344E01A59}"/>
              </a:ext>
            </a:extLst>
          </p:cNvPr>
          <p:cNvSpPr txBox="1"/>
          <p:nvPr/>
        </p:nvSpPr>
        <p:spPr>
          <a:xfrm>
            <a:off x="4102049" y="2506597"/>
            <a:ext cx="6386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E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A542B7-8CFF-442C-9723-90C86C5CAE27}"/>
              </a:ext>
            </a:extLst>
          </p:cNvPr>
          <p:cNvSpPr txBox="1"/>
          <p:nvPr/>
        </p:nvSpPr>
        <p:spPr>
          <a:xfrm>
            <a:off x="7914032" y="6008917"/>
            <a:ext cx="1287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 30c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6FBB318-F251-41D6-B7F1-E3B402F2925C}"/>
              </a:ext>
            </a:extLst>
          </p:cNvPr>
          <p:cNvCxnSpPr/>
          <p:nvPr/>
        </p:nvCxnSpPr>
        <p:spPr>
          <a:xfrm>
            <a:off x="6371771" y="2806249"/>
            <a:ext cx="769257" cy="352697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FBA5985B-6E67-4DB8-B5C2-AAEFB621F70E}"/>
              </a:ext>
            </a:extLst>
          </p:cNvPr>
          <p:cNvSpPr/>
          <p:nvPr/>
        </p:nvSpPr>
        <p:spPr>
          <a:xfrm rot="11197758">
            <a:off x="6118007" y="2773415"/>
            <a:ext cx="3213849" cy="3715073"/>
          </a:xfrm>
          <a:prstGeom prst="triangle">
            <a:avLst>
              <a:gd name="adj" fmla="val 60308"/>
            </a:avLst>
          </a:prstGeom>
          <a:solidFill>
            <a:srgbClr val="FFF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F9DF4C-E570-4FA7-9EA1-A2D9923E9D3E}"/>
              </a:ext>
            </a:extLst>
          </p:cNvPr>
          <p:cNvSpPr txBox="1"/>
          <p:nvPr/>
        </p:nvSpPr>
        <p:spPr>
          <a:xfrm>
            <a:off x="7201045" y="2475499"/>
            <a:ext cx="6386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A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D</a:t>
            </a:r>
          </a:p>
        </p:txBody>
      </p:sp>
      <p:pic>
        <p:nvPicPr>
          <p:cNvPr id="39" name="Picture 38" descr="A pair of scissors&#10;&#10;Description automatically generated with medium confidence">
            <a:extLst>
              <a:ext uri="{FF2B5EF4-FFF2-40B4-BE49-F238E27FC236}">
                <a16:creationId xmlns:a16="http://schemas.microsoft.com/office/drawing/2014/main" id="{7A7D9BD9-84BF-4BBF-819E-F0ABC7A589F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09183">
            <a:off x="6490050" y="5810561"/>
            <a:ext cx="1586011" cy="155688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2E713D7-E6B6-438E-98A3-8B43F3EFB9F3}"/>
              </a:ext>
            </a:extLst>
          </p:cNvPr>
          <p:cNvSpPr txBox="1"/>
          <p:nvPr/>
        </p:nvSpPr>
        <p:spPr>
          <a:xfrm>
            <a:off x="5934757" y="2344583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223F2B-9E09-4E76-8946-E978C2C7E906}"/>
              </a:ext>
            </a:extLst>
          </p:cNvPr>
          <p:cNvSpPr txBox="1"/>
          <p:nvPr/>
        </p:nvSpPr>
        <p:spPr>
          <a:xfrm>
            <a:off x="7219452" y="2506597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18580D-4622-4B95-9249-5F0D9AB03AD0}"/>
              </a:ext>
            </a:extLst>
          </p:cNvPr>
          <p:cNvSpPr txBox="1"/>
          <p:nvPr/>
        </p:nvSpPr>
        <p:spPr>
          <a:xfrm>
            <a:off x="7204470" y="6127336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237789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6914 -0.5569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4" y="-2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 animBg="1"/>
      <p:bldP spid="32" grpId="0"/>
      <p:bldP spid="41" grpId="0"/>
      <p:bldP spid="42" grpId="0"/>
      <p:bldP spid="42" grpId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6A75-322A-4AE5-9E18-29040AB9FB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9508" y="34520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7707"/>
                </a:solidFill>
              </a:rPr>
              <a:t>I. </a:t>
            </a:r>
            <a:r>
              <a:rPr lang="en-US" dirty="0" err="1">
                <a:solidFill>
                  <a:srgbClr val="FF7707"/>
                </a:solidFill>
              </a:rPr>
              <a:t>Nhận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biết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hình</a:t>
            </a:r>
            <a:r>
              <a:rPr lang="en-US" dirty="0">
                <a:solidFill>
                  <a:srgbClr val="FF7707"/>
                </a:solidFill>
              </a:rPr>
              <a:t> thang </a:t>
            </a:r>
            <a:r>
              <a:rPr lang="en-US" dirty="0" err="1">
                <a:solidFill>
                  <a:srgbClr val="FF7707"/>
                </a:solidFill>
              </a:rPr>
              <a:t>cân</a:t>
            </a:r>
            <a:endParaRPr lang="en-US" dirty="0">
              <a:solidFill>
                <a:srgbClr val="FF7707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F2B96-F4E4-42D3-B433-D8760951D9FF}"/>
              </a:ext>
            </a:extLst>
          </p:cNvPr>
          <p:cNvGrpSpPr/>
          <p:nvPr/>
        </p:nvGrpSpPr>
        <p:grpSpPr>
          <a:xfrm>
            <a:off x="398506" y="1440411"/>
            <a:ext cx="1774552" cy="833501"/>
            <a:chOff x="707391" y="1395398"/>
            <a:chExt cx="1257365" cy="590580"/>
          </a:xfrm>
        </p:grpSpPr>
        <p:pic>
          <p:nvPicPr>
            <p:cNvPr id="4" name="Picture 3" descr="A picture containing pool ball&#10;&#10;Description automatically generated">
              <a:extLst>
                <a:ext uri="{FF2B5EF4-FFF2-40B4-BE49-F238E27FC236}">
                  <a16:creationId xmlns:a16="http://schemas.microsoft.com/office/drawing/2014/main" id="{592847CD-C8E6-4FDF-A7C6-63F66187A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1" y="1395398"/>
              <a:ext cx="1257365" cy="59058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149160-9433-40A1-9F15-FC1BF2E7349F}"/>
                </a:ext>
              </a:extLst>
            </p:cNvPr>
            <p:cNvSpPr/>
            <p:nvPr/>
          </p:nvSpPr>
          <p:spPr>
            <a:xfrm>
              <a:off x="1285633" y="1539462"/>
              <a:ext cx="496173" cy="3707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65B8ADA-F91B-4EF1-B8EC-644B5CD4E1F8}"/>
              </a:ext>
            </a:extLst>
          </p:cNvPr>
          <p:cNvSpPr txBox="1"/>
          <p:nvPr/>
        </p:nvSpPr>
        <p:spPr>
          <a:xfrm>
            <a:off x="2053481" y="1442915"/>
            <a:ext cx="8923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c) </a:t>
            </a:r>
            <a:r>
              <a:rPr lang="vi-VN" sz="2400" dirty="0">
                <a:solidFill>
                  <a:schemeClr val="accent5">
                    <a:lumMod val="50000"/>
                  </a:schemeClr>
                </a:solidFill>
              </a:rPr>
              <a:t>Trải miếng bìa còn lại để nhận được miếng bìa có dạng hình thang </a:t>
            </a:r>
            <a:r>
              <a:rPr lang="vi-VN" sz="2400" i="1" dirty="0">
                <a:solidFill>
                  <a:schemeClr val="accent5">
                    <a:lumMod val="50000"/>
                  </a:schemeClr>
                </a:solidFill>
              </a:rPr>
              <a:t>KHDI</a:t>
            </a:r>
            <a:r>
              <a:rPr lang="vi-VN" sz="2400" dirty="0">
                <a:solidFill>
                  <a:schemeClr val="accent5">
                    <a:lumMod val="50000"/>
                  </a:schemeClr>
                </a:solidFill>
              </a:rPr>
              <a:t> (xem </a:t>
            </a:r>
            <a:r>
              <a:rPr lang="vi-VN" sz="2400" i="1" dirty="0">
                <a:solidFill>
                  <a:schemeClr val="accent5">
                    <a:lumMod val="50000"/>
                  </a:schemeClr>
                </a:solidFill>
              </a:rPr>
              <a:t>hình 30d</a:t>
            </a:r>
            <a:r>
              <a:rPr lang="vi-VN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740A00-2731-44B1-AB57-5AA344E01A59}"/>
              </a:ext>
            </a:extLst>
          </p:cNvPr>
          <p:cNvSpPr txBox="1"/>
          <p:nvPr/>
        </p:nvSpPr>
        <p:spPr>
          <a:xfrm>
            <a:off x="5496348" y="2191162"/>
            <a:ext cx="638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E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A542B7-8CFF-442C-9723-90C86C5CAE27}"/>
              </a:ext>
            </a:extLst>
          </p:cNvPr>
          <p:cNvSpPr txBox="1"/>
          <p:nvPr/>
        </p:nvSpPr>
        <p:spPr>
          <a:xfrm>
            <a:off x="9058499" y="5831286"/>
            <a:ext cx="1287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 30d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E713D7-E6B6-438E-98A3-8B43F3EFB9F3}"/>
              </a:ext>
            </a:extLst>
          </p:cNvPr>
          <p:cNvSpPr txBox="1"/>
          <p:nvPr/>
        </p:nvSpPr>
        <p:spPr>
          <a:xfrm>
            <a:off x="7079224" y="2166952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18580D-4622-4B95-9249-5F0D9AB03AD0}"/>
              </a:ext>
            </a:extLst>
          </p:cNvPr>
          <p:cNvSpPr txBox="1"/>
          <p:nvPr/>
        </p:nvSpPr>
        <p:spPr>
          <a:xfrm>
            <a:off x="8134526" y="6084411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F9A763E-91F9-48D1-B806-428356A85B91}"/>
              </a:ext>
            </a:extLst>
          </p:cNvPr>
          <p:cNvSpPr/>
          <p:nvPr/>
        </p:nvSpPr>
        <p:spPr>
          <a:xfrm>
            <a:off x="3131215" y="2656827"/>
            <a:ext cx="2486258" cy="3526972"/>
          </a:xfrm>
          <a:custGeom>
            <a:avLst/>
            <a:gdLst>
              <a:gd name="connsiteX0" fmla="*/ 770890 w 2486258"/>
              <a:gd name="connsiteY0" fmla="*/ 0 h 3526972"/>
              <a:gd name="connsiteX1" fmla="*/ 2486258 w 2486258"/>
              <a:gd name="connsiteY1" fmla="*/ 0 h 3526972"/>
              <a:gd name="connsiteX2" fmla="*/ 2486258 w 2486258"/>
              <a:gd name="connsiteY2" fmla="*/ 3526972 h 3526972"/>
              <a:gd name="connsiteX3" fmla="*/ 0 w 2486258"/>
              <a:gd name="connsiteY3" fmla="*/ 3526972 h 352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258" h="3526972">
                <a:moveTo>
                  <a:pt x="770890" y="0"/>
                </a:moveTo>
                <a:lnTo>
                  <a:pt x="2486258" y="0"/>
                </a:lnTo>
                <a:lnTo>
                  <a:pt x="2486258" y="3526972"/>
                </a:lnTo>
                <a:lnTo>
                  <a:pt x="0" y="352697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8E9BA6D-19D0-4F1C-938A-823D8EDA44E1}"/>
              </a:ext>
            </a:extLst>
          </p:cNvPr>
          <p:cNvSpPr/>
          <p:nvPr/>
        </p:nvSpPr>
        <p:spPr>
          <a:xfrm>
            <a:off x="5615579" y="2653565"/>
            <a:ext cx="2518947" cy="3526972"/>
          </a:xfrm>
          <a:custGeom>
            <a:avLst/>
            <a:gdLst>
              <a:gd name="connsiteX0" fmla="*/ 0 w 2518947"/>
              <a:gd name="connsiteY0" fmla="*/ 0 h 3526972"/>
              <a:gd name="connsiteX1" fmla="*/ 1748057 w 2518947"/>
              <a:gd name="connsiteY1" fmla="*/ 0 h 3526972"/>
              <a:gd name="connsiteX2" fmla="*/ 2518947 w 2518947"/>
              <a:gd name="connsiteY2" fmla="*/ 3526972 h 3526972"/>
              <a:gd name="connsiteX3" fmla="*/ 0 w 2518947"/>
              <a:gd name="connsiteY3" fmla="*/ 3526972 h 352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947" h="3526972">
                <a:moveTo>
                  <a:pt x="0" y="0"/>
                </a:moveTo>
                <a:lnTo>
                  <a:pt x="1748057" y="0"/>
                </a:lnTo>
                <a:lnTo>
                  <a:pt x="2518947" y="3526972"/>
                </a:lnTo>
                <a:lnTo>
                  <a:pt x="0" y="352697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4683D8-591C-49B8-8C3A-F7B7D5AD246F}"/>
              </a:ext>
            </a:extLst>
          </p:cNvPr>
          <p:cNvSpPr/>
          <p:nvPr/>
        </p:nvSpPr>
        <p:spPr>
          <a:xfrm>
            <a:off x="5615579" y="2654017"/>
            <a:ext cx="2518947" cy="3526972"/>
          </a:xfrm>
          <a:custGeom>
            <a:avLst/>
            <a:gdLst>
              <a:gd name="connsiteX0" fmla="*/ 0 w 2518947"/>
              <a:gd name="connsiteY0" fmla="*/ 0 h 3526972"/>
              <a:gd name="connsiteX1" fmla="*/ 1748057 w 2518947"/>
              <a:gd name="connsiteY1" fmla="*/ 0 h 3526972"/>
              <a:gd name="connsiteX2" fmla="*/ 2518947 w 2518947"/>
              <a:gd name="connsiteY2" fmla="*/ 3526972 h 3526972"/>
              <a:gd name="connsiteX3" fmla="*/ 0 w 2518947"/>
              <a:gd name="connsiteY3" fmla="*/ 3526972 h 352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947" h="3526972">
                <a:moveTo>
                  <a:pt x="0" y="0"/>
                </a:moveTo>
                <a:lnTo>
                  <a:pt x="1748057" y="0"/>
                </a:lnTo>
                <a:lnTo>
                  <a:pt x="2518947" y="3526972"/>
                </a:lnTo>
                <a:lnTo>
                  <a:pt x="0" y="352697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1539A-A584-4613-ACE6-EF777D73B508}"/>
              </a:ext>
            </a:extLst>
          </p:cNvPr>
          <p:cNvSpPr txBox="1"/>
          <p:nvPr/>
        </p:nvSpPr>
        <p:spPr>
          <a:xfrm>
            <a:off x="2725363" y="2191162"/>
            <a:ext cx="15217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         K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1CD1FD-793B-45FD-AF24-93CCCB6524DE}"/>
              </a:ext>
            </a:extLst>
          </p:cNvPr>
          <p:cNvGrpSpPr/>
          <p:nvPr/>
        </p:nvGrpSpPr>
        <p:grpSpPr>
          <a:xfrm>
            <a:off x="3131215" y="2653565"/>
            <a:ext cx="5003311" cy="3558444"/>
            <a:chOff x="3131215" y="2653565"/>
            <a:chExt cx="5003311" cy="3558444"/>
          </a:xfrm>
        </p:grpSpPr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3C1FF056-DA37-4246-91B5-7B5C9B0C77F5}"/>
                </a:ext>
              </a:extLst>
            </p:cNvPr>
            <p:cNvSpPr/>
            <p:nvPr/>
          </p:nvSpPr>
          <p:spPr>
            <a:xfrm>
              <a:off x="3131215" y="2653565"/>
              <a:ext cx="5003311" cy="3558444"/>
            </a:xfrm>
            <a:prstGeom prst="trapezoid">
              <a:avLst>
                <a:gd name="adj" fmla="val 21431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9AB1E4D-D852-4F5A-AE7F-421625C5A2E7}"/>
                </a:ext>
              </a:extLst>
            </p:cNvPr>
            <p:cNvCxnSpPr>
              <a:stCxn id="9" idx="0"/>
              <a:endCxn id="9" idx="2"/>
            </p:cNvCxnSpPr>
            <p:nvPr/>
          </p:nvCxnSpPr>
          <p:spPr>
            <a:xfrm flipH="1">
              <a:off x="5615579" y="2653565"/>
              <a:ext cx="17292" cy="3526972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Arc 32">
            <a:extLst>
              <a:ext uri="{FF2B5EF4-FFF2-40B4-BE49-F238E27FC236}">
                <a16:creationId xmlns:a16="http://schemas.microsoft.com/office/drawing/2014/main" id="{24CBF5FD-F18C-4C86-8AA8-879E0379A4B8}"/>
              </a:ext>
            </a:extLst>
          </p:cNvPr>
          <p:cNvSpPr/>
          <p:nvPr/>
        </p:nvSpPr>
        <p:spPr>
          <a:xfrm>
            <a:off x="4442440" y="4048971"/>
            <a:ext cx="2394855" cy="1451429"/>
          </a:xfrm>
          <a:prstGeom prst="arc">
            <a:avLst>
              <a:gd name="adj1" fmla="val 11351744"/>
              <a:gd name="adj2" fmla="val 21181021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4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4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8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 8">
            <a:extLst>
              <a:ext uri="{FF2B5EF4-FFF2-40B4-BE49-F238E27FC236}">
                <a16:creationId xmlns:a16="http://schemas.microsoft.com/office/drawing/2014/main" id="{3C1FF056-DA37-4246-91B5-7B5C9B0C77F5}"/>
              </a:ext>
            </a:extLst>
          </p:cNvPr>
          <p:cNvSpPr/>
          <p:nvPr/>
        </p:nvSpPr>
        <p:spPr>
          <a:xfrm>
            <a:off x="3131215" y="2818665"/>
            <a:ext cx="5003311" cy="3558444"/>
          </a:xfrm>
          <a:prstGeom prst="trapezoid">
            <a:avLst>
              <a:gd name="adj" fmla="val 21431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A558843E-3D1B-4491-BBCC-1373E6394C7C}"/>
              </a:ext>
            </a:extLst>
          </p:cNvPr>
          <p:cNvSpPr/>
          <p:nvPr/>
        </p:nvSpPr>
        <p:spPr>
          <a:xfrm>
            <a:off x="3131215" y="2818665"/>
            <a:ext cx="5003311" cy="3558444"/>
          </a:xfrm>
          <a:prstGeom prst="trapezoid">
            <a:avLst>
              <a:gd name="adj" fmla="val 2143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86A75-322A-4AE5-9E18-29040AB9FB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7862" y="36179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7707"/>
                </a:solidFill>
              </a:rPr>
              <a:t>I. </a:t>
            </a:r>
            <a:r>
              <a:rPr lang="en-US" dirty="0" err="1">
                <a:solidFill>
                  <a:srgbClr val="FF7707"/>
                </a:solidFill>
              </a:rPr>
              <a:t>Nhận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biết</a:t>
            </a:r>
            <a:r>
              <a:rPr lang="en-US" dirty="0">
                <a:solidFill>
                  <a:srgbClr val="FF7707"/>
                </a:solidFill>
              </a:rPr>
              <a:t> </a:t>
            </a:r>
            <a:r>
              <a:rPr lang="en-US" dirty="0" err="1">
                <a:solidFill>
                  <a:srgbClr val="FF7707"/>
                </a:solidFill>
              </a:rPr>
              <a:t>hình</a:t>
            </a:r>
            <a:r>
              <a:rPr lang="en-US" dirty="0">
                <a:solidFill>
                  <a:srgbClr val="FF7707"/>
                </a:solidFill>
              </a:rPr>
              <a:t> thang </a:t>
            </a:r>
            <a:r>
              <a:rPr lang="en-US" dirty="0" err="1">
                <a:solidFill>
                  <a:srgbClr val="FF7707"/>
                </a:solidFill>
              </a:rPr>
              <a:t>cân</a:t>
            </a:r>
            <a:endParaRPr lang="en-US" dirty="0">
              <a:solidFill>
                <a:srgbClr val="FF7707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F2B96-F4E4-42D3-B433-D8760951D9FF}"/>
              </a:ext>
            </a:extLst>
          </p:cNvPr>
          <p:cNvGrpSpPr/>
          <p:nvPr/>
        </p:nvGrpSpPr>
        <p:grpSpPr>
          <a:xfrm>
            <a:off x="398506" y="1440411"/>
            <a:ext cx="1774552" cy="833501"/>
            <a:chOff x="707391" y="1395398"/>
            <a:chExt cx="1257365" cy="590580"/>
          </a:xfrm>
        </p:grpSpPr>
        <p:pic>
          <p:nvPicPr>
            <p:cNvPr id="4" name="Picture 3" descr="A picture containing pool ball&#10;&#10;Description automatically generated">
              <a:extLst>
                <a:ext uri="{FF2B5EF4-FFF2-40B4-BE49-F238E27FC236}">
                  <a16:creationId xmlns:a16="http://schemas.microsoft.com/office/drawing/2014/main" id="{592847CD-C8E6-4FDF-A7C6-63F66187A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1" y="1395398"/>
              <a:ext cx="1257365" cy="59058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149160-9433-40A1-9F15-FC1BF2E7349F}"/>
                </a:ext>
              </a:extLst>
            </p:cNvPr>
            <p:cNvSpPr/>
            <p:nvPr/>
          </p:nvSpPr>
          <p:spPr>
            <a:xfrm>
              <a:off x="1285633" y="1539462"/>
              <a:ext cx="496173" cy="3707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65B8ADA-F91B-4EF1-B8EC-644B5CD4E1F8}"/>
              </a:ext>
            </a:extLst>
          </p:cNvPr>
          <p:cNvSpPr txBox="1"/>
          <p:nvPr/>
        </p:nvSpPr>
        <p:spPr>
          <a:xfrm>
            <a:off x="2173058" y="1442915"/>
            <a:ext cx="9180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chemeClr val="accent5">
                    <a:lumMod val="50000"/>
                  </a:schemeClr>
                </a:solidFill>
              </a:rPr>
              <a:t>d) Vẽ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đ</a:t>
            </a:r>
            <a:r>
              <a:rPr lang="vi-VN" sz="2400" dirty="0">
                <a:solidFill>
                  <a:schemeClr val="accent5">
                    <a:lumMod val="50000"/>
                  </a:schemeClr>
                </a:solidFill>
              </a:rPr>
              <a:t>ường viền xung quanh miếng bìa KHDI để nhận được hình thang KHDI. Hình đó gọi là hình thang cân.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740A00-2731-44B1-AB57-5AA344E01A59}"/>
              </a:ext>
            </a:extLst>
          </p:cNvPr>
          <p:cNvSpPr txBox="1"/>
          <p:nvPr/>
        </p:nvSpPr>
        <p:spPr>
          <a:xfrm>
            <a:off x="5496348" y="2330862"/>
            <a:ext cx="638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E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A542B7-8CFF-442C-9723-90C86C5CAE27}"/>
              </a:ext>
            </a:extLst>
          </p:cNvPr>
          <p:cNvSpPr txBox="1"/>
          <p:nvPr/>
        </p:nvSpPr>
        <p:spPr>
          <a:xfrm>
            <a:off x="9058499" y="5996386"/>
            <a:ext cx="1287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 30d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E713D7-E6B6-438E-98A3-8B43F3EFB9F3}"/>
              </a:ext>
            </a:extLst>
          </p:cNvPr>
          <p:cNvSpPr txBox="1"/>
          <p:nvPr/>
        </p:nvSpPr>
        <p:spPr>
          <a:xfrm>
            <a:off x="7079224" y="2344752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18580D-4622-4B95-9249-5F0D9AB03AD0}"/>
              </a:ext>
            </a:extLst>
          </p:cNvPr>
          <p:cNvSpPr txBox="1"/>
          <p:nvPr/>
        </p:nvSpPr>
        <p:spPr>
          <a:xfrm>
            <a:off x="8134526" y="6287611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1539A-A584-4613-ACE6-EF777D73B508}"/>
              </a:ext>
            </a:extLst>
          </p:cNvPr>
          <p:cNvSpPr txBox="1"/>
          <p:nvPr/>
        </p:nvSpPr>
        <p:spPr>
          <a:xfrm>
            <a:off x="2725363" y="2356262"/>
            <a:ext cx="15217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         K</a:t>
            </a: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400" b="1" i="1" dirty="0">
                <a:solidFill>
                  <a:srgbClr val="0070C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65443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5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2852A42-CC5C-460E-8AF9-2F1D29702184}"/>
              </a:ext>
            </a:extLst>
          </p:cNvPr>
          <p:cNvSpPr/>
          <p:nvPr/>
        </p:nvSpPr>
        <p:spPr>
          <a:xfrm>
            <a:off x="288887" y="851410"/>
            <a:ext cx="1670060" cy="628145"/>
          </a:xfrm>
          <a:custGeom>
            <a:avLst/>
            <a:gdLst>
              <a:gd name="connsiteX0" fmla="*/ 2202450 w 3624852"/>
              <a:gd name="connsiteY0" fmla="*/ 0 h 1440945"/>
              <a:gd name="connsiteX1" fmla="*/ 3623589 w 3624852"/>
              <a:gd name="connsiteY1" fmla="*/ 0 h 1440945"/>
              <a:gd name="connsiteX2" fmla="*/ 3624852 w 3624852"/>
              <a:gd name="connsiteY2" fmla="*/ 24895 h 1440945"/>
              <a:gd name="connsiteX3" fmla="*/ 2347883 w 3624852"/>
              <a:gd name="connsiteY3" fmla="*/ 1433634 h 1440945"/>
              <a:gd name="connsiteX4" fmla="*/ 2273300 w 3624852"/>
              <a:gd name="connsiteY4" fmla="*/ 1437384 h 1440945"/>
              <a:gd name="connsiteX5" fmla="*/ 2273300 w 3624852"/>
              <a:gd name="connsiteY5" fmla="*/ 1440945 h 1440945"/>
              <a:gd name="connsiteX6" fmla="*/ 2202451 w 3624852"/>
              <a:gd name="connsiteY6" fmla="*/ 1440945 h 1440945"/>
              <a:gd name="connsiteX7" fmla="*/ 2202450 w 3624852"/>
              <a:gd name="connsiteY7" fmla="*/ 1440945 h 1440945"/>
              <a:gd name="connsiteX8" fmla="*/ 0 w 3624852"/>
              <a:gd name="connsiteY8" fmla="*/ 1440945 h 1440945"/>
              <a:gd name="connsiteX9" fmla="*/ 0 w 3624852"/>
              <a:gd name="connsiteY9" fmla="*/ 1089 h 1440945"/>
              <a:gd name="connsiteX10" fmla="*/ 2202450 w 3624852"/>
              <a:gd name="connsiteY10" fmla="*/ 1089 h 144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4852" h="1440945">
                <a:moveTo>
                  <a:pt x="2202450" y="0"/>
                </a:moveTo>
                <a:lnTo>
                  <a:pt x="3623589" y="0"/>
                </a:lnTo>
                <a:lnTo>
                  <a:pt x="3624852" y="24895"/>
                </a:lnTo>
                <a:cubicBezTo>
                  <a:pt x="3624852" y="758079"/>
                  <a:pt x="3065137" y="1361118"/>
                  <a:pt x="2347883" y="1433634"/>
                </a:cubicBezTo>
                <a:lnTo>
                  <a:pt x="2273300" y="1437384"/>
                </a:lnTo>
                <a:lnTo>
                  <a:pt x="2273300" y="1440945"/>
                </a:lnTo>
                <a:lnTo>
                  <a:pt x="2202451" y="1440945"/>
                </a:lnTo>
                <a:lnTo>
                  <a:pt x="2202450" y="1440945"/>
                </a:lnTo>
                <a:lnTo>
                  <a:pt x="0" y="1440945"/>
                </a:lnTo>
                <a:lnTo>
                  <a:pt x="0" y="1089"/>
                </a:lnTo>
                <a:lnTo>
                  <a:pt x="2202450" y="1089"/>
                </a:lnTo>
                <a:close/>
              </a:path>
            </a:pathLst>
          </a:cu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/>
              <a:t>BÀI TẬP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2A6CEC-BA7A-4AB7-842E-40B9043463AB}"/>
              </a:ext>
            </a:extLst>
          </p:cNvPr>
          <p:cNvSpPr txBox="1"/>
          <p:nvPr/>
        </p:nvSpPr>
        <p:spPr>
          <a:xfrm>
            <a:off x="2107793" y="956949"/>
            <a:ext cx="9291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một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lần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cắt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hoặc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gấp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hãy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tạo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ra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thang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cân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từ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BA901E7-EB1A-4FAF-A51E-F84D046F76FB}"/>
              </a:ext>
            </a:extLst>
          </p:cNvPr>
          <p:cNvSpPr/>
          <p:nvPr/>
        </p:nvSpPr>
        <p:spPr>
          <a:xfrm>
            <a:off x="682676" y="2104058"/>
            <a:ext cx="4022753" cy="3566160"/>
          </a:xfrm>
          <a:prstGeom prst="triangl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CC629562-D449-4753-BB1A-80B92AB6CF6D}"/>
              </a:ext>
            </a:extLst>
          </p:cNvPr>
          <p:cNvSpPr/>
          <p:nvPr/>
        </p:nvSpPr>
        <p:spPr>
          <a:xfrm>
            <a:off x="7045261" y="2104058"/>
            <a:ext cx="4203700" cy="3566160"/>
          </a:xfrm>
          <a:prstGeom prst="hex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2D5D68-85E1-411B-9741-17F2CE365435}"/>
              </a:ext>
            </a:extLst>
          </p:cNvPr>
          <p:cNvSpPr txBox="1"/>
          <p:nvPr/>
        </p:nvSpPr>
        <p:spPr>
          <a:xfrm>
            <a:off x="401874" y="5877184"/>
            <a:ext cx="430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lphaLcParenR"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Mảnh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bìa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dạng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tam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giác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đều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ACF43F-2E47-4A9D-8CD5-B2284CEAF936}"/>
              </a:ext>
            </a:extLst>
          </p:cNvPr>
          <p:cNvSpPr txBox="1"/>
          <p:nvPr/>
        </p:nvSpPr>
        <p:spPr>
          <a:xfrm>
            <a:off x="6945406" y="5877184"/>
            <a:ext cx="430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b)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Mảnh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bìa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dạng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lục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giác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đều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8828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3" grpId="0" animBg="1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2852A42-CC5C-460E-8AF9-2F1D29702184}"/>
              </a:ext>
            </a:extLst>
          </p:cNvPr>
          <p:cNvSpPr/>
          <p:nvPr/>
        </p:nvSpPr>
        <p:spPr>
          <a:xfrm>
            <a:off x="306154" y="606613"/>
            <a:ext cx="2329622" cy="628145"/>
          </a:xfrm>
          <a:custGeom>
            <a:avLst/>
            <a:gdLst>
              <a:gd name="connsiteX0" fmla="*/ 2202450 w 3624852"/>
              <a:gd name="connsiteY0" fmla="*/ 0 h 1440945"/>
              <a:gd name="connsiteX1" fmla="*/ 3623589 w 3624852"/>
              <a:gd name="connsiteY1" fmla="*/ 0 h 1440945"/>
              <a:gd name="connsiteX2" fmla="*/ 3624852 w 3624852"/>
              <a:gd name="connsiteY2" fmla="*/ 24895 h 1440945"/>
              <a:gd name="connsiteX3" fmla="*/ 2347883 w 3624852"/>
              <a:gd name="connsiteY3" fmla="*/ 1433634 h 1440945"/>
              <a:gd name="connsiteX4" fmla="*/ 2273300 w 3624852"/>
              <a:gd name="connsiteY4" fmla="*/ 1437384 h 1440945"/>
              <a:gd name="connsiteX5" fmla="*/ 2273300 w 3624852"/>
              <a:gd name="connsiteY5" fmla="*/ 1440945 h 1440945"/>
              <a:gd name="connsiteX6" fmla="*/ 2202451 w 3624852"/>
              <a:gd name="connsiteY6" fmla="*/ 1440945 h 1440945"/>
              <a:gd name="connsiteX7" fmla="*/ 2202450 w 3624852"/>
              <a:gd name="connsiteY7" fmla="*/ 1440945 h 1440945"/>
              <a:gd name="connsiteX8" fmla="*/ 0 w 3624852"/>
              <a:gd name="connsiteY8" fmla="*/ 1440945 h 1440945"/>
              <a:gd name="connsiteX9" fmla="*/ 0 w 3624852"/>
              <a:gd name="connsiteY9" fmla="*/ 1089 h 1440945"/>
              <a:gd name="connsiteX10" fmla="*/ 2202450 w 3624852"/>
              <a:gd name="connsiteY10" fmla="*/ 1089 h 144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4852" h="1440945">
                <a:moveTo>
                  <a:pt x="2202450" y="0"/>
                </a:moveTo>
                <a:lnTo>
                  <a:pt x="3623589" y="0"/>
                </a:lnTo>
                <a:lnTo>
                  <a:pt x="3624852" y="24895"/>
                </a:lnTo>
                <a:cubicBezTo>
                  <a:pt x="3624852" y="758079"/>
                  <a:pt x="3065137" y="1361118"/>
                  <a:pt x="2347883" y="1433634"/>
                </a:cubicBezTo>
                <a:lnTo>
                  <a:pt x="2273300" y="1437384"/>
                </a:lnTo>
                <a:lnTo>
                  <a:pt x="2273300" y="1440945"/>
                </a:lnTo>
                <a:lnTo>
                  <a:pt x="2202451" y="1440945"/>
                </a:lnTo>
                <a:lnTo>
                  <a:pt x="2202450" y="1440945"/>
                </a:lnTo>
                <a:lnTo>
                  <a:pt x="0" y="1440945"/>
                </a:lnTo>
                <a:lnTo>
                  <a:pt x="0" y="1089"/>
                </a:lnTo>
                <a:lnTo>
                  <a:pt x="2202450" y="1089"/>
                </a:lnTo>
                <a:close/>
              </a:path>
            </a:pathLst>
          </a:cu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/>
              <a:t>CÁCH LÀM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6C291190-BEC7-47C1-82E6-7850D550845B}"/>
              </a:ext>
            </a:extLst>
          </p:cNvPr>
          <p:cNvSpPr/>
          <p:nvPr/>
        </p:nvSpPr>
        <p:spPr>
          <a:xfrm>
            <a:off x="3148038" y="1097042"/>
            <a:ext cx="5895924" cy="522672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5D75456-831F-4397-90DD-5EF67614BAD2}"/>
              </a:ext>
            </a:extLst>
          </p:cNvPr>
          <p:cNvSpPr/>
          <p:nvPr/>
        </p:nvSpPr>
        <p:spPr>
          <a:xfrm>
            <a:off x="3570714" y="920686"/>
            <a:ext cx="5013813" cy="3426481"/>
          </a:xfrm>
          <a:prstGeom prst="triangle">
            <a:avLst/>
          </a:prstGeom>
          <a:solidFill>
            <a:srgbClr val="FFF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9585C7-B8EC-48F1-9616-E7983951EC56}"/>
              </a:ext>
            </a:extLst>
          </p:cNvPr>
          <p:cNvCxnSpPr>
            <a:cxnSpLocks/>
          </p:cNvCxnSpPr>
          <p:nvPr/>
        </p:nvCxnSpPr>
        <p:spPr>
          <a:xfrm>
            <a:off x="4230443" y="4351153"/>
            <a:ext cx="3694357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air of scissors&#10;&#10;Description automatically generated with medium confidence">
            <a:extLst>
              <a:ext uri="{FF2B5EF4-FFF2-40B4-BE49-F238E27FC236}">
                <a16:creationId xmlns:a16="http://schemas.microsoft.com/office/drawing/2014/main" id="{C545E53C-630C-4F18-B646-610662F8725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36124">
            <a:off x="2566372" y="3561138"/>
            <a:ext cx="1586011" cy="1556880"/>
          </a:xfrm>
          <a:prstGeom prst="rect">
            <a:avLst/>
          </a:prstGeom>
        </p:spPr>
      </p:pic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F544D3E-8199-4739-8532-86AD3F4B2B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96" b="43283"/>
          <a:stretch/>
        </p:blipFill>
        <p:spPr>
          <a:xfrm>
            <a:off x="0" y="4277892"/>
            <a:ext cx="14794401" cy="22224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2BA82C-57AC-463C-88A4-413CE6F88F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3" t="25971" r="15124" b="26025"/>
          <a:stretch/>
        </p:blipFill>
        <p:spPr>
          <a:xfrm>
            <a:off x="4156700" y="3626730"/>
            <a:ext cx="2125938" cy="144486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AA2B742-9074-41A4-B6CD-B16CBB7466AA}"/>
              </a:ext>
            </a:extLst>
          </p:cNvPr>
          <p:cNvSpPr txBox="1"/>
          <p:nvPr/>
        </p:nvSpPr>
        <p:spPr>
          <a:xfrm>
            <a:off x="2861293" y="691603"/>
            <a:ext cx="740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Dùng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thước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hai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lề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đối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tam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giác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đều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04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29571 -0.00046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9" y="-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4349 1.11111E-6 " pathEditMode="relative" rAng="0" ptsTypes="AA">
                                      <p:cBhvr>
                                        <p:cTn id="48" dur="3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00"/>
                            </p:stCondLst>
                            <p:childTnLst>
                              <p:par>
                                <p:cTn id="50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apezoid 9">
            <a:extLst>
              <a:ext uri="{FF2B5EF4-FFF2-40B4-BE49-F238E27FC236}">
                <a16:creationId xmlns:a16="http://schemas.microsoft.com/office/drawing/2014/main" id="{4D1D621E-7353-444D-9036-843E4F4B767D}"/>
              </a:ext>
            </a:extLst>
          </p:cNvPr>
          <p:cNvSpPr/>
          <p:nvPr/>
        </p:nvSpPr>
        <p:spPr>
          <a:xfrm>
            <a:off x="4071197" y="1715174"/>
            <a:ext cx="4203700" cy="1790017"/>
          </a:xfrm>
          <a:prstGeom prst="trapezoid">
            <a:avLst>
              <a:gd name="adj" fmla="val 5012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C1822E79-5075-454B-ADC2-254A43BC39DD}"/>
              </a:ext>
            </a:extLst>
          </p:cNvPr>
          <p:cNvSpPr/>
          <p:nvPr/>
        </p:nvSpPr>
        <p:spPr>
          <a:xfrm>
            <a:off x="4057342" y="1715184"/>
            <a:ext cx="4203700" cy="3566160"/>
          </a:xfrm>
          <a:prstGeom prst="hexagon">
            <a:avLst>
              <a:gd name="adj" fmla="val 30050"/>
              <a:gd name="vf" fmla="val 11547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329D1BE2-6BC4-417D-A737-243F4F66CD57}"/>
              </a:ext>
            </a:extLst>
          </p:cNvPr>
          <p:cNvSpPr/>
          <p:nvPr/>
        </p:nvSpPr>
        <p:spPr>
          <a:xfrm>
            <a:off x="4071197" y="1715184"/>
            <a:ext cx="4203700" cy="1789998"/>
          </a:xfrm>
          <a:prstGeom prst="trapezoid">
            <a:avLst>
              <a:gd name="adj" fmla="val 50129"/>
            </a:avLst>
          </a:prstGeom>
          <a:solidFill>
            <a:srgbClr val="FF81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66B9BC71-CE51-44EC-83B9-374F21E70489}"/>
              </a:ext>
            </a:extLst>
          </p:cNvPr>
          <p:cNvSpPr/>
          <p:nvPr/>
        </p:nvSpPr>
        <p:spPr>
          <a:xfrm flipV="1">
            <a:off x="4071197" y="3503783"/>
            <a:ext cx="4203700" cy="1790017"/>
          </a:xfrm>
          <a:prstGeom prst="trapezoid">
            <a:avLst>
              <a:gd name="adj" fmla="val 4858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2852A42-CC5C-460E-8AF9-2F1D29702184}"/>
              </a:ext>
            </a:extLst>
          </p:cNvPr>
          <p:cNvSpPr/>
          <p:nvPr/>
        </p:nvSpPr>
        <p:spPr>
          <a:xfrm>
            <a:off x="288887" y="851410"/>
            <a:ext cx="2329622" cy="628145"/>
          </a:xfrm>
          <a:custGeom>
            <a:avLst/>
            <a:gdLst>
              <a:gd name="connsiteX0" fmla="*/ 2202450 w 3624852"/>
              <a:gd name="connsiteY0" fmla="*/ 0 h 1440945"/>
              <a:gd name="connsiteX1" fmla="*/ 3623589 w 3624852"/>
              <a:gd name="connsiteY1" fmla="*/ 0 h 1440945"/>
              <a:gd name="connsiteX2" fmla="*/ 3624852 w 3624852"/>
              <a:gd name="connsiteY2" fmla="*/ 24895 h 1440945"/>
              <a:gd name="connsiteX3" fmla="*/ 2347883 w 3624852"/>
              <a:gd name="connsiteY3" fmla="*/ 1433634 h 1440945"/>
              <a:gd name="connsiteX4" fmla="*/ 2273300 w 3624852"/>
              <a:gd name="connsiteY4" fmla="*/ 1437384 h 1440945"/>
              <a:gd name="connsiteX5" fmla="*/ 2273300 w 3624852"/>
              <a:gd name="connsiteY5" fmla="*/ 1440945 h 1440945"/>
              <a:gd name="connsiteX6" fmla="*/ 2202451 w 3624852"/>
              <a:gd name="connsiteY6" fmla="*/ 1440945 h 1440945"/>
              <a:gd name="connsiteX7" fmla="*/ 2202450 w 3624852"/>
              <a:gd name="connsiteY7" fmla="*/ 1440945 h 1440945"/>
              <a:gd name="connsiteX8" fmla="*/ 0 w 3624852"/>
              <a:gd name="connsiteY8" fmla="*/ 1440945 h 1440945"/>
              <a:gd name="connsiteX9" fmla="*/ 0 w 3624852"/>
              <a:gd name="connsiteY9" fmla="*/ 1089 h 1440945"/>
              <a:gd name="connsiteX10" fmla="*/ 2202450 w 3624852"/>
              <a:gd name="connsiteY10" fmla="*/ 1089 h 144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24852" h="1440945">
                <a:moveTo>
                  <a:pt x="2202450" y="0"/>
                </a:moveTo>
                <a:lnTo>
                  <a:pt x="3623589" y="0"/>
                </a:lnTo>
                <a:lnTo>
                  <a:pt x="3624852" y="24895"/>
                </a:lnTo>
                <a:cubicBezTo>
                  <a:pt x="3624852" y="758079"/>
                  <a:pt x="3065137" y="1361118"/>
                  <a:pt x="2347883" y="1433634"/>
                </a:cubicBezTo>
                <a:lnTo>
                  <a:pt x="2273300" y="1437384"/>
                </a:lnTo>
                <a:lnTo>
                  <a:pt x="2273300" y="1440945"/>
                </a:lnTo>
                <a:lnTo>
                  <a:pt x="2202451" y="1440945"/>
                </a:lnTo>
                <a:lnTo>
                  <a:pt x="2202450" y="1440945"/>
                </a:lnTo>
                <a:lnTo>
                  <a:pt x="0" y="1440945"/>
                </a:lnTo>
                <a:lnTo>
                  <a:pt x="0" y="1089"/>
                </a:lnTo>
                <a:lnTo>
                  <a:pt x="2202450" y="1089"/>
                </a:lnTo>
                <a:close/>
              </a:path>
            </a:pathLst>
          </a:cu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/>
              <a:t>CÁCH LÀM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1AF102FD-0EE2-496E-857C-D6AC91AB583F}"/>
              </a:ext>
            </a:extLst>
          </p:cNvPr>
          <p:cNvSpPr/>
          <p:nvPr/>
        </p:nvSpPr>
        <p:spPr>
          <a:xfrm rot="5400000">
            <a:off x="7296476" y="2779472"/>
            <a:ext cx="2394855" cy="1451429"/>
          </a:xfrm>
          <a:prstGeom prst="arc">
            <a:avLst>
              <a:gd name="adj1" fmla="val 11351744"/>
              <a:gd name="adj2" fmla="val 21181021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2D191-A08B-4CA1-983B-F23BF6A290A3}"/>
              </a:ext>
            </a:extLst>
          </p:cNvPr>
          <p:cNvSpPr txBox="1"/>
          <p:nvPr/>
        </p:nvSpPr>
        <p:spPr>
          <a:xfrm>
            <a:off x="2792021" y="851410"/>
            <a:ext cx="740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Gấp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đối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lục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giác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đều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0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119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2" grpId="0" animBg="1"/>
      <p:bldP spid="13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C2D9-AA8A-4E20-886D-3257F52C20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56736"/>
            <a:ext cx="10515600" cy="1325563"/>
          </a:xfrm>
        </p:spPr>
        <p:txBody>
          <a:bodyPr/>
          <a:lstStyle/>
          <a:p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theo</a:t>
            </a:r>
            <a:endParaRPr lang="en-US" dirty="0"/>
          </a:p>
        </p:txBody>
      </p:sp>
      <p:pic>
        <p:nvPicPr>
          <p:cNvPr id="4" name="Content Placeholder 3" descr="Chart, line chart&#10;&#10;Description automatically generated with medium confidence">
            <a:extLst>
              <a:ext uri="{FF2B5EF4-FFF2-40B4-BE49-F238E27FC236}">
                <a16:creationId xmlns:a16="http://schemas.microsoft.com/office/drawing/2014/main" id="{1BE1B0EE-1AFF-4A70-9C51-B2E9A32500E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3" t="9841" r="439" b="74"/>
          <a:stretch/>
        </p:blipFill>
        <p:spPr>
          <a:xfrm>
            <a:off x="8175669" y="1493240"/>
            <a:ext cx="3840162" cy="47321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C8F78E-9AD6-44CF-AD79-8F2DB7FAB249}"/>
              </a:ext>
            </a:extLst>
          </p:cNvPr>
          <p:cNvSpPr txBox="1"/>
          <p:nvPr/>
        </p:nvSpPr>
        <p:spPr>
          <a:xfrm>
            <a:off x="1024089" y="3002368"/>
            <a:ext cx="57958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Quan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sát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31,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32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và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thực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hiện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yêu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cầu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của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hoạt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động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2.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Từ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đưa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ra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nhận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xét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về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mối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quan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giữa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cạnh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các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góc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của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hình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thang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cân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37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TM Avo">
      <a:majorFont>
        <a:latin typeface="UTM Avo"/>
        <a:ea typeface=""/>
        <a:cs typeface=""/>
      </a:majorFont>
      <a:minorFont>
        <a:latin typeface="UTM Av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302</Words>
  <Application>Microsoft Office PowerPoint</Application>
  <PresentationFormat>Widescreen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UTM Avo</vt:lpstr>
      <vt:lpstr>Arial</vt:lpstr>
      <vt:lpstr>Office Theme</vt:lpstr>
      <vt:lpstr>Tuần 10 Bài 4: Hình thang cân – Tiết 1 </vt:lpstr>
      <vt:lpstr>I. Nhận biết hình thang cân</vt:lpstr>
      <vt:lpstr>I. Nhận biết hình thang cân</vt:lpstr>
      <vt:lpstr>I. Nhận biết hình thang cân</vt:lpstr>
      <vt:lpstr>I. Nhận biết hình thang cân</vt:lpstr>
      <vt:lpstr>PowerPoint Presentation</vt:lpstr>
      <vt:lpstr>PowerPoint Presentation</vt:lpstr>
      <vt:lpstr>PowerPoint Presentation</vt:lpstr>
      <vt:lpstr>Chuẩn bị cho tiết học tiếp theo</vt:lpstr>
      <vt:lpstr>Hoc10 chúc các em học tốt!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Ziczac</cp:lastModifiedBy>
  <cp:revision>82</cp:revision>
  <dcterms:created xsi:type="dcterms:W3CDTF">2021-11-01T08:16:43Z</dcterms:created>
  <dcterms:modified xsi:type="dcterms:W3CDTF">2022-01-24T07:24:52Z</dcterms:modified>
</cp:coreProperties>
</file>